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9.jpeg" ContentType="image/jpeg"/>
  <Override PartName="/ppt/media/image56.png" ContentType="image/png"/>
  <Override PartName="/ppt/media/image55.png" ContentType="image/png"/>
  <Override PartName="/ppt/media/image54.png" ContentType="image/png"/>
  <Override PartName="/ppt/media/image58.jpeg" ContentType="image/jpeg"/>
  <Override PartName="/ppt/media/image73.png" ContentType="image/png"/>
  <Override PartName="/ppt/media/image53.png" ContentType="image/png"/>
  <Override PartName="/ppt/media/image51.png" ContentType="image/png"/>
  <Override PartName="/ppt/media/image52.png" ContentType="image/png"/>
  <Override PartName="/ppt/media/image50.jpeg" ContentType="image/jpeg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2.png" ContentType="image/png"/>
  <Override PartName="/ppt/media/image19.jpeg" ContentType="image/jpeg"/>
  <Override PartName="/ppt/media/image25.png" ContentType="image/png"/>
  <Override PartName="/ppt/media/image18.jpeg" ContentType="image/jpeg"/>
  <Override PartName="/ppt/media/image57.png" ContentType="image/png"/>
  <Override PartName="/ppt/media/image20.png" ContentType="image/png"/>
  <Override PartName="/ppt/media/image21.png" ContentType="image/png"/>
  <Override PartName="/ppt/media/image69.png" ContentType="image/png"/>
  <Override PartName="/ppt/media/image67.jpeg" ContentType="image/jpeg"/>
  <Override PartName="/ppt/media/image23.png" ContentType="image/png"/>
  <Override PartName="/ppt/media/image60.png" ContentType="image/png"/>
  <Override PartName="/ppt/media/image77.png" ContentType="image/png"/>
  <Override PartName="/ppt/media/image10.jpeg" ContentType="image/jpeg"/>
  <Override PartName="/ppt/media/image2.png" ContentType="image/png"/>
  <Override PartName="/ppt/media/image14.png" ContentType="image/png"/>
  <Override PartName="/ppt/media/image65.png" ContentType="image/png"/>
  <Override PartName="/ppt/media/image76.png" ContentType="image/png"/>
  <Override PartName="/ppt/media/image64.png" ContentType="image/png"/>
  <Override PartName="/ppt/media/image72.png" ContentType="image/png"/>
  <Override PartName="/ppt/media/image70.png" ContentType="image/png"/>
  <Override PartName="/ppt/media/image68.png" ContentType="image/png"/>
  <Override PartName="/ppt/media/image31.png" ContentType="image/png"/>
  <Override PartName="/ppt/media/image29.png" ContentType="image/png"/>
  <Override PartName="/ppt/media/image6.jpeg" ContentType="image/jpeg"/>
  <Override PartName="/ppt/media/image71.png" ContentType="image/png"/>
  <Override PartName="/ppt/media/image66.png" ContentType="image/png"/>
  <Override PartName="/ppt/media/image26.png" ContentType="image/png"/>
  <Override PartName="/ppt/media/image63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74.jpeg" ContentType="image/jpe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75.png" ContentType="image/png"/>
  <Override PartName="/ppt/media/image22.jpeg" ContentType="image/jpeg"/>
  <Override PartName="/ppt/media/image9.png" ContentType="image/png"/>
  <Override PartName="/ppt/media/image3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43.jpeg" ContentType="image/jpeg"/>
  <Override PartName="/ppt/media/image11.png" ContentType="image/png"/>
  <Override PartName="/ppt/media/image48.png" ContentType="image/png"/>
  <Override PartName="/ppt/media/image30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jpe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image" Target="../media/image59.jpe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jpe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jpeg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It is not being negative or judgemental!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18" name="CustomShape 2"/>
          <p:cNvSpPr/>
          <p:nvPr/>
        </p:nvSpPr>
        <p:spPr>
          <a:xfrm>
            <a:off x="1143000" y="4800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26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8332920" y="4451400"/>
            <a:ext cx="1181880" cy="5457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914400" y="685800"/>
            <a:ext cx="2831760" cy="2831760"/>
          </a:xfrm>
          <a:prstGeom prst="rect">
            <a:avLst/>
          </a:prstGeom>
          <a:ln w="18000"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992880" y="3657600"/>
            <a:ext cx="2658600" cy="3402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 bukan critical thinking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4228920" y="914400"/>
            <a:ext cx="3765960" cy="2508480"/>
          </a:xfrm>
          <a:prstGeom prst="rect">
            <a:avLst/>
          </a:prstGeom>
          <a:ln w="18000"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5029200" y="3657600"/>
            <a:ext cx="2393640" cy="3402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critical thinking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910440" y="4343400"/>
            <a:ext cx="5464080" cy="6836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Aktif mencari semua sisi argumen</a:t>
            </a:r>
            <a:endParaRPr b="0" lang="en-US" sz="14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Menguji kebenaran klaim yang dibuat</a:t>
            </a:r>
            <a:endParaRPr b="0" lang="en-US" sz="14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Menguji kekuatan bukti yang digunakan untuk mendukung klaim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7031160" y="50292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49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54" dur="5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59" dur="5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Pola Pikir Pemikir Kritis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1143000" y="4800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0" dur="indefinite" restart="never" nodeType="tmRoot">
          <p:childTnLst>
            <p:seq>
              <p:cTn id="161" dur="indefinite" nodeType="mainSeq">
                <p:childTnLst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6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72040" y="1676880"/>
            <a:ext cx="3650760" cy="2431800"/>
          </a:xfrm>
          <a:prstGeom prst="rect">
            <a:avLst/>
          </a:prstGeom>
          <a:ln w="1800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4799520" y="137160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Penasaran dan pencari kebenaran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799520" y="190080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Objektif ketika mengevaluasi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4799520" y="244260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Dapat menghubungkan ide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4800240" y="298332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Berpikiran terbuka dan suka tantangan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4800600" y="352368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Menggunakan bukti untuk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merumuskan keputusan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1143000" y="4800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7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8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9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Bias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1371600" y="47970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4" dur="indefinite" restart="never" nodeType="tmRoot">
          <p:childTnLst>
            <p:seq>
              <p:cTn id="195" dur="indefinite" nodeType="mainSeq">
                <p:childTnLst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0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75160" y="1117800"/>
            <a:ext cx="7693920" cy="38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id-ID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Menurut wikipedia, </a:t>
            </a: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bias kognitif adalah kesalahan dalam berpikir,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menilai, mengingat, atau proses kognitif.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Yaitu, sebuah pola penyimpangan dari standar dalam pertimbangan,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di mana inferensi bisa terjadi secara tidak wajar.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Orang-orang membuat “realitas sosial subjektif"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mereka berdasarkan persepsi mereka, pandangan dunia mereka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bisa menentukan tingkah laku mereka. Karena itu,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bias kognitif bisa menyebabkan penyimpangan persepsi,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pertimbangan yang tidak tepat, penafsiran yang tidak logis,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Ubuntu"/>
                <a:ea typeface="Bitstream Vera Sans"/>
              </a:rPr>
              <a:t>atau yang sering disebut keirasionalan.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3533400" y="709200"/>
            <a:ext cx="3054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Jadi apa itu bias kognitif 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0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46" name="CustomShape 2"/>
          <p:cNvSpPr/>
          <p:nvPr/>
        </p:nvSpPr>
        <p:spPr>
          <a:xfrm>
            <a:off x="975600" y="1074600"/>
            <a:ext cx="382320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Contoh: The Flat Earth Believer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3200400" y="182880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Bias Konfirmasi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2718000" y="2514600"/>
            <a:ext cx="5091120" cy="2052720"/>
          </a:xfrm>
          <a:prstGeom prst="rect">
            <a:avLst/>
          </a:prstGeom>
          <a:ln>
            <a:noFill/>
          </a:ln>
        </p:spPr>
      </p:pic>
      <p:sp>
        <p:nvSpPr>
          <p:cNvPr id="149" name="CustomShape 4"/>
          <p:cNvSpPr/>
          <p:nvPr/>
        </p:nvSpPr>
        <p:spPr>
          <a:xfrm>
            <a:off x="1298880" y="50220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8" dur="indefinite" restart="never" nodeType="tmRoot">
          <p:childTnLst>
            <p:seq>
              <p:cTn id="249" dur="indefinite" nodeType="mainSeq">
                <p:childTnLst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4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5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29560" y="457200"/>
            <a:ext cx="9065520" cy="443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Berpikir Kritis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&amp;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Memahami Argumen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4343400" y="4020120"/>
            <a:ext cx="1181880" cy="54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1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Macam-macam Bias Kognitif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1143000" y="4800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5" dur="indefinite" restart="never" nodeType="tmRoot">
          <p:childTnLst>
            <p:seq>
              <p:cTn id="266" dur="indefinite" nodeType="mainSeq">
                <p:childTnLst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1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4347720" y="91440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Dipengaruhi oleh perkataan orang lain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694160" y="916560"/>
            <a:ext cx="194904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Priming Bias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(bias dasar)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694160" y="1744560"/>
            <a:ext cx="194904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Confirmation Bias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(bias konfirmasi)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4347720" y="174240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Kecenderungan untuk mencari bukti-bukti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yang mendukung pendapat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1694160" y="2500560"/>
            <a:ext cx="194904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Affinity Bias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(bias afinitas)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4347720" y="249840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Kecenderungan untuk menyetujui orang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yang memiliki kesamaan dengan kita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1694160" y="3256560"/>
            <a:ext cx="194904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Self-serving Bias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>
            <a:off x="4347720" y="325440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kecenderungan untuk mengevaluasi informasi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dengan cara yang bermanfaat bagi diri kita sendiri.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1694160" y="3940560"/>
            <a:ext cx="194904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Belief Bias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(bias keperacayaan)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4" name="CustomShape 10"/>
          <p:cNvSpPr/>
          <p:nvPr/>
        </p:nvSpPr>
        <p:spPr>
          <a:xfrm>
            <a:off x="4347720" y="393876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mengevaluasi berdasarkan keyakinan daripada fakta yang kuat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5" name="CustomShape 11"/>
          <p:cNvSpPr/>
          <p:nvPr/>
        </p:nvSpPr>
        <p:spPr>
          <a:xfrm>
            <a:off x="1143000" y="4800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2" dur="indefinite" restart="never" nodeType="tmRoot">
          <p:childTnLst>
            <p:seq>
              <p:cTn id="273" dur="indefinite" nodeType="mainSeq">
                <p:childTnLst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7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8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8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9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0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0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Reducing Bias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(Mengurangi Bias)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1143000" y="4800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4" dur="indefinite" restart="never" nodeType="tmRoot">
          <p:childTnLst>
            <p:seq>
              <p:cTn id="315" dur="indefinite" nodeType="mainSeq">
                <p:childTnLst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20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23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3242160" y="88020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Bias Triggered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242160" y="386784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Decision/Judgment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(keputusan / penilaian)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3242160" y="321984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Apply Debiasing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(menerapkan debiasing)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3242160" y="260784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Assess Direction and Magnitude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(menilai arah dan besarnya)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3242160" y="203184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Decide to Correct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(memutuskan untuk mengoreksi)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>
            <a:off x="3242160" y="145584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Develop Awareness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(membangkitkan kesadaran)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8" name="CustomShape 8"/>
          <p:cNvSpPr/>
          <p:nvPr/>
        </p:nvSpPr>
        <p:spPr>
          <a:xfrm>
            <a:off x="1143000" y="47970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4" dur="indefinite" restart="never" nodeType="tmRoot">
          <p:childTnLst>
            <p:seq>
              <p:cTn id="325" dur="indefinite" nodeType="mainSeq">
                <p:childTnLst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3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4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4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5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Critical Thinking Process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(Proses Berpikir Kritis)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1143000" y="475344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6" dur="indefinite" restart="never" nodeType="tmRoot">
          <p:childTnLst>
            <p:seq>
              <p:cTn id="357" dur="indefinite" nodeType="mainSeq">
                <p:childTnLst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6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65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3584160" y="1416240"/>
            <a:ext cx="2991960" cy="2775960"/>
          </a:xfrm>
          <a:prstGeom prst="ellipse">
            <a:avLst/>
          </a:prstGeom>
          <a:solidFill>
            <a:srgbClr val="2a609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Berpikir Kritis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4485960" y="935640"/>
            <a:ext cx="1139760" cy="1139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identifikasi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5315760" y="645840"/>
            <a:ext cx="1416960" cy="682560"/>
          </a:xfrm>
          <a:custGeom>
            <a:avLst/>
            <a:gdLst/>
            <a:ahLst/>
            <a:rect l="l" t="t" r="r" b="b"/>
            <a:pathLst>
              <a:path w="39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3628" y="1906"/>
                </a:lnTo>
                <a:lnTo>
                  <a:pt x="3628" y="1906"/>
                </a:lnTo>
                <a:cubicBezTo>
                  <a:pt x="3684" y="1906"/>
                  <a:pt x="3739" y="1891"/>
                  <a:pt x="3787" y="1863"/>
                </a:cubicBezTo>
                <a:cubicBezTo>
                  <a:pt x="3835" y="1836"/>
                  <a:pt x="3876" y="1795"/>
                  <a:pt x="3903" y="1747"/>
                </a:cubicBezTo>
                <a:cubicBezTo>
                  <a:pt x="3931" y="1699"/>
                  <a:pt x="3946" y="1644"/>
                  <a:pt x="3946" y="1588"/>
                </a:cubicBezTo>
                <a:lnTo>
                  <a:pt x="3945" y="317"/>
                </a:lnTo>
                <a:lnTo>
                  <a:pt x="3946" y="318"/>
                </a:lnTo>
                <a:lnTo>
                  <a:pt x="3946" y="318"/>
                </a:lnTo>
                <a:cubicBezTo>
                  <a:pt x="3946" y="262"/>
                  <a:pt x="3931" y="207"/>
                  <a:pt x="3903" y="159"/>
                </a:cubicBezTo>
                <a:cubicBezTo>
                  <a:pt x="3876" y="111"/>
                  <a:pt x="3835" y="70"/>
                  <a:pt x="3787" y="43"/>
                </a:cubicBezTo>
                <a:cubicBezTo>
                  <a:pt x="3739" y="15"/>
                  <a:pt x="3684" y="0"/>
                  <a:pt x="3628" y="0"/>
                </a:cubicBezTo>
                <a:lnTo>
                  <a:pt x="317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4"/>
          <p:cNvSpPr/>
          <p:nvPr/>
        </p:nvSpPr>
        <p:spPr>
          <a:xfrm>
            <a:off x="5400360" y="840960"/>
            <a:ext cx="133236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faktor-faktor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5772960" y="1560240"/>
            <a:ext cx="1139760" cy="1139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analisa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6867360" y="1788840"/>
            <a:ext cx="1416960" cy="682560"/>
          </a:xfrm>
          <a:custGeom>
            <a:avLst/>
            <a:gdLst/>
            <a:ahLst/>
            <a:rect l="l" t="t" r="r" b="b"/>
            <a:pathLst>
              <a:path w="39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3628" y="1906"/>
                </a:lnTo>
                <a:lnTo>
                  <a:pt x="3628" y="1906"/>
                </a:lnTo>
                <a:cubicBezTo>
                  <a:pt x="3684" y="1906"/>
                  <a:pt x="3739" y="1891"/>
                  <a:pt x="3787" y="1863"/>
                </a:cubicBezTo>
                <a:cubicBezTo>
                  <a:pt x="3835" y="1836"/>
                  <a:pt x="3876" y="1795"/>
                  <a:pt x="3903" y="1747"/>
                </a:cubicBezTo>
                <a:cubicBezTo>
                  <a:pt x="3931" y="1699"/>
                  <a:pt x="3946" y="1644"/>
                  <a:pt x="3946" y="1588"/>
                </a:cubicBezTo>
                <a:lnTo>
                  <a:pt x="3945" y="317"/>
                </a:lnTo>
                <a:lnTo>
                  <a:pt x="3946" y="318"/>
                </a:lnTo>
                <a:lnTo>
                  <a:pt x="3946" y="318"/>
                </a:lnTo>
                <a:cubicBezTo>
                  <a:pt x="3946" y="262"/>
                  <a:pt x="3931" y="207"/>
                  <a:pt x="3903" y="159"/>
                </a:cubicBezTo>
                <a:cubicBezTo>
                  <a:pt x="3876" y="111"/>
                  <a:pt x="3835" y="70"/>
                  <a:pt x="3787" y="43"/>
                </a:cubicBezTo>
                <a:cubicBezTo>
                  <a:pt x="3739" y="15"/>
                  <a:pt x="3684" y="0"/>
                  <a:pt x="3628" y="0"/>
                </a:cubicBezTo>
                <a:lnTo>
                  <a:pt x="317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7"/>
          <p:cNvSpPr/>
          <p:nvPr/>
        </p:nvSpPr>
        <p:spPr>
          <a:xfrm>
            <a:off x="6928560" y="1824840"/>
            <a:ext cx="112860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situasi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6915960" y="2125440"/>
            <a:ext cx="136980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sebab - akibat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2" name="CustomShape 9"/>
          <p:cNvSpPr/>
          <p:nvPr/>
        </p:nvSpPr>
        <p:spPr>
          <a:xfrm>
            <a:off x="5387760" y="3003840"/>
            <a:ext cx="1139760" cy="1139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refleksi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CustomShape 10"/>
          <p:cNvSpPr/>
          <p:nvPr/>
        </p:nvSpPr>
        <p:spPr>
          <a:xfrm>
            <a:off x="6266160" y="3797640"/>
            <a:ext cx="1416960" cy="682560"/>
          </a:xfrm>
          <a:custGeom>
            <a:avLst/>
            <a:gdLst/>
            <a:ahLst/>
            <a:rect l="l" t="t" r="r" b="b"/>
            <a:pathLst>
              <a:path w="39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3628" y="1906"/>
                </a:lnTo>
                <a:lnTo>
                  <a:pt x="3628" y="1906"/>
                </a:lnTo>
                <a:cubicBezTo>
                  <a:pt x="3684" y="1906"/>
                  <a:pt x="3739" y="1891"/>
                  <a:pt x="3787" y="1863"/>
                </a:cubicBezTo>
                <a:cubicBezTo>
                  <a:pt x="3835" y="1836"/>
                  <a:pt x="3876" y="1795"/>
                  <a:pt x="3903" y="1747"/>
                </a:cubicBezTo>
                <a:cubicBezTo>
                  <a:pt x="3931" y="1699"/>
                  <a:pt x="3946" y="1644"/>
                  <a:pt x="3946" y="1588"/>
                </a:cubicBezTo>
                <a:lnTo>
                  <a:pt x="3945" y="317"/>
                </a:lnTo>
                <a:lnTo>
                  <a:pt x="3946" y="318"/>
                </a:lnTo>
                <a:lnTo>
                  <a:pt x="3946" y="318"/>
                </a:lnTo>
                <a:cubicBezTo>
                  <a:pt x="3946" y="262"/>
                  <a:pt x="3931" y="207"/>
                  <a:pt x="3903" y="159"/>
                </a:cubicBezTo>
                <a:cubicBezTo>
                  <a:pt x="3876" y="111"/>
                  <a:pt x="3835" y="70"/>
                  <a:pt x="3787" y="43"/>
                </a:cubicBezTo>
                <a:cubicBezTo>
                  <a:pt x="3739" y="15"/>
                  <a:pt x="3684" y="0"/>
                  <a:pt x="3628" y="0"/>
                </a:cubicBezTo>
                <a:lnTo>
                  <a:pt x="317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1"/>
          <p:cNvSpPr/>
          <p:nvPr/>
        </p:nvSpPr>
        <p:spPr>
          <a:xfrm>
            <a:off x="6331320" y="3885480"/>
            <a:ext cx="149724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pertimbangan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keyakinan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5" name="CustomShape 12"/>
          <p:cNvSpPr/>
          <p:nvPr/>
        </p:nvSpPr>
        <p:spPr>
          <a:xfrm>
            <a:off x="3186360" y="1596240"/>
            <a:ext cx="1139760" cy="1139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alasan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CustomShape 13"/>
          <p:cNvSpPr/>
          <p:nvPr/>
        </p:nvSpPr>
        <p:spPr>
          <a:xfrm>
            <a:off x="3459240" y="3033360"/>
            <a:ext cx="1139760" cy="1139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evaluasi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CustomShape 14"/>
          <p:cNvSpPr/>
          <p:nvPr/>
        </p:nvSpPr>
        <p:spPr>
          <a:xfrm>
            <a:off x="2295360" y="3846240"/>
            <a:ext cx="1416960" cy="682560"/>
          </a:xfrm>
          <a:custGeom>
            <a:avLst/>
            <a:gdLst/>
            <a:ahLst/>
            <a:rect l="l" t="t" r="r" b="b"/>
            <a:pathLst>
              <a:path w="39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3628" y="1906"/>
                </a:lnTo>
                <a:lnTo>
                  <a:pt x="3628" y="1906"/>
                </a:lnTo>
                <a:cubicBezTo>
                  <a:pt x="3684" y="1906"/>
                  <a:pt x="3739" y="1891"/>
                  <a:pt x="3787" y="1863"/>
                </a:cubicBezTo>
                <a:cubicBezTo>
                  <a:pt x="3835" y="1836"/>
                  <a:pt x="3876" y="1795"/>
                  <a:pt x="3903" y="1747"/>
                </a:cubicBezTo>
                <a:cubicBezTo>
                  <a:pt x="3931" y="1699"/>
                  <a:pt x="3946" y="1644"/>
                  <a:pt x="3946" y="1588"/>
                </a:cubicBezTo>
                <a:lnTo>
                  <a:pt x="3945" y="317"/>
                </a:lnTo>
                <a:lnTo>
                  <a:pt x="3946" y="318"/>
                </a:lnTo>
                <a:lnTo>
                  <a:pt x="3946" y="318"/>
                </a:lnTo>
                <a:cubicBezTo>
                  <a:pt x="3946" y="262"/>
                  <a:pt x="3931" y="207"/>
                  <a:pt x="3903" y="159"/>
                </a:cubicBezTo>
                <a:cubicBezTo>
                  <a:pt x="3876" y="111"/>
                  <a:pt x="3835" y="70"/>
                  <a:pt x="3787" y="43"/>
                </a:cubicBezTo>
                <a:cubicBezTo>
                  <a:pt x="3739" y="15"/>
                  <a:pt x="3684" y="0"/>
                  <a:pt x="3628" y="0"/>
                </a:cubicBezTo>
                <a:lnTo>
                  <a:pt x="317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5"/>
          <p:cNvSpPr/>
          <p:nvPr/>
        </p:nvSpPr>
        <p:spPr>
          <a:xfrm>
            <a:off x="2066760" y="1367640"/>
            <a:ext cx="1416960" cy="682560"/>
          </a:xfrm>
          <a:custGeom>
            <a:avLst/>
            <a:gdLst/>
            <a:ahLst/>
            <a:rect l="l" t="t" r="r" b="b"/>
            <a:pathLst>
              <a:path w="39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3628" y="1906"/>
                </a:lnTo>
                <a:lnTo>
                  <a:pt x="3628" y="1906"/>
                </a:lnTo>
                <a:cubicBezTo>
                  <a:pt x="3684" y="1906"/>
                  <a:pt x="3739" y="1891"/>
                  <a:pt x="3787" y="1863"/>
                </a:cubicBezTo>
                <a:cubicBezTo>
                  <a:pt x="3835" y="1836"/>
                  <a:pt x="3876" y="1795"/>
                  <a:pt x="3903" y="1747"/>
                </a:cubicBezTo>
                <a:cubicBezTo>
                  <a:pt x="3931" y="1699"/>
                  <a:pt x="3946" y="1644"/>
                  <a:pt x="3946" y="1588"/>
                </a:cubicBezTo>
                <a:lnTo>
                  <a:pt x="3945" y="317"/>
                </a:lnTo>
                <a:lnTo>
                  <a:pt x="3946" y="318"/>
                </a:lnTo>
                <a:lnTo>
                  <a:pt x="3946" y="318"/>
                </a:lnTo>
                <a:cubicBezTo>
                  <a:pt x="3946" y="262"/>
                  <a:pt x="3931" y="207"/>
                  <a:pt x="3903" y="159"/>
                </a:cubicBezTo>
                <a:cubicBezTo>
                  <a:pt x="3876" y="111"/>
                  <a:pt x="3835" y="70"/>
                  <a:pt x="3787" y="43"/>
                </a:cubicBezTo>
                <a:cubicBezTo>
                  <a:pt x="3739" y="15"/>
                  <a:pt x="3684" y="0"/>
                  <a:pt x="3628" y="0"/>
                </a:cubicBezTo>
                <a:lnTo>
                  <a:pt x="317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6"/>
          <p:cNvSpPr/>
          <p:nvPr/>
        </p:nvSpPr>
        <p:spPr>
          <a:xfrm>
            <a:off x="2434680" y="3918240"/>
            <a:ext cx="127908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memeriksa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argumen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175480" y="1455480"/>
            <a:ext cx="130968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menarik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kesimpulan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1" name="CustomShape 18"/>
          <p:cNvSpPr/>
          <p:nvPr/>
        </p:nvSpPr>
        <p:spPr>
          <a:xfrm>
            <a:off x="1143000" y="501336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6" dur="indefinite" restart="never" nodeType="tmRoot">
          <p:childTnLst>
            <p:seq>
              <p:cTn id="367" dur="indefinite" nodeType="mainSeq">
                <p:childTnLst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8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9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80"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8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1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9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39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0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1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5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2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23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3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3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4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4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54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0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6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6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1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47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29560" y="4572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Overview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5943600" y="1404000"/>
            <a:ext cx="2217240" cy="2797560"/>
          </a:xfrm>
          <a:prstGeom prst="rect">
            <a:avLst/>
          </a:prstGeom>
          <a:ln w="18000"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1649520" y="1601640"/>
            <a:ext cx="3144960" cy="26330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098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Definition</a:t>
            </a:r>
            <a:endParaRPr b="0" lang="en-US" sz="2400" spc="-1" strike="noStrike">
              <a:latin typeface="Arial"/>
            </a:endParaRPr>
          </a:p>
          <a:p>
            <a:pPr marL="216000" indent="-2098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Importance</a:t>
            </a:r>
            <a:endParaRPr b="0" lang="en-US" sz="2400" spc="-1" strike="noStrike">
              <a:latin typeface="Arial"/>
            </a:endParaRPr>
          </a:p>
          <a:p>
            <a:pPr marL="216000" indent="-2098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Mindset</a:t>
            </a:r>
            <a:endParaRPr b="0" lang="en-US" sz="2400" spc="-1" strike="noStrike">
              <a:latin typeface="Arial"/>
            </a:endParaRPr>
          </a:p>
          <a:p>
            <a:pPr marL="216000" indent="-2098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Bias</a:t>
            </a:r>
            <a:endParaRPr b="0" lang="en-US" sz="2400" spc="-1" strike="noStrike">
              <a:latin typeface="Arial"/>
            </a:endParaRPr>
          </a:p>
          <a:p>
            <a:pPr marL="216000" indent="-2098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Arguments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1027800" y="496764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Understanding Randomness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(Memahami Ketidakaturan)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1371600" y="473904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4" dur="indefinite" restart="never" nodeType="tmRoot">
          <p:childTnLst>
            <p:seq>
              <p:cTn id="475" dur="indefinite" nodeType="mainSeq">
                <p:childTnLst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80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83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3204720" y="156708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Jumlah peristiwa acak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3166200" y="343332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perubahan antara kondisi awal dan akhir, 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tidak berarti perubahan pada hasil akhir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3166200" y="2515680"/>
            <a:ext cx="410868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Keadaan pikiran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270080" y="4836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4" dur="indefinite" restart="never" nodeType="tmRoot">
          <p:childTnLst>
            <p:seq>
              <p:cTn id="485" dur="indefinite" nodeType="mainSeq">
                <p:childTnLst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49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49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50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Question Everything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(Mempertanyakan Segalanya)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1532880" y="4800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1" dur="indefinite" restart="never" nodeType="tmRoot">
          <p:childTnLst>
            <p:seq>
              <p:cTn id="502" dur="indefinite" nodeType="mainSeq">
                <p:childTnLst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07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10" dur="5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1182240" y="1600920"/>
            <a:ext cx="4302360" cy="205488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6172200" y="192240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Memicu berpikir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6211800" y="274680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Membunuh asumsi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1324800" y="4800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1" dur="indefinite" restart="never" nodeType="tmRoot">
          <p:childTnLst>
            <p:seq>
              <p:cTn id="512" dur="indefinite" nodeType="mainSeq">
                <p:childTnLst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7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9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5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52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When it’s out of your control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(ketika itu di luar kendali Anda)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1333440" y="4872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0" dur="indefinite" restart="never" nodeType="tmRoot">
          <p:childTnLst>
            <p:seq>
              <p:cTn id="531" dur="indefinite" nodeType="mainSeq">
                <p:childTnLst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36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39" dur="500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411720" y="1418400"/>
            <a:ext cx="3197880" cy="2740680"/>
          </a:xfrm>
          <a:prstGeom prst="ellipse">
            <a:avLst/>
          </a:prstGeom>
          <a:solidFill>
            <a:srgbClr val="35526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4326120" y="2104200"/>
            <a:ext cx="1369080" cy="1369080"/>
          </a:xfrm>
          <a:prstGeom prst="ellipse">
            <a:avLst/>
          </a:prstGeom>
          <a:solidFill>
            <a:srgbClr val="dee6ef"/>
          </a:solidFill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4554720" y="2332800"/>
            <a:ext cx="911520" cy="911520"/>
          </a:xfrm>
          <a:prstGeom prst="ellipse">
            <a:avLst/>
          </a:prstGeom>
          <a:solidFill>
            <a:srgbClr val="5983b0"/>
          </a:solidFill>
          <a:ln>
            <a:solidFill>
              <a:srgbClr val="5983b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28" name="CustomShape 4"/>
          <p:cNvSpPr/>
          <p:nvPr/>
        </p:nvSpPr>
        <p:spPr>
          <a:xfrm>
            <a:off x="3973680" y="715320"/>
            <a:ext cx="20984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Bidang Kendali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4783320" y="2561400"/>
            <a:ext cx="454680" cy="454680"/>
          </a:xfrm>
          <a:prstGeom prst="ellipse">
            <a:avLst/>
          </a:prstGeom>
          <a:solidFill>
            <a:srgbClr val="729fcf"/>
          </a:solidFill>
          <a:ln>
            <a:solidFill>
              <a:srgbClr val="729fc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5240520" y="2790000"/>
            <a:ext cx="1831680" cy="69984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729fc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7074360" y="3247200"/>
            <a:ext cx="159264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Apa yang dapat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Anda kendalikan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CustomShape 8"/>
          <p:cNvSpPr/>
          <p:nvPr/>
        </p:nvSpPr>
        <p:spPr>
          <a:xfrm>
            <a:off x="1232280" y="3517920"/>
            <a:ext cx="155268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Apa yang dapat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Anda pengaruhi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 flipH="1">
            <a:off x="2927160" y="2790000"/>
            <a:ext cx="1622520" cy="92592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>
            <a:off x="4077360" y="1719000"/>
            <a:ext cx="188496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Di luar kendali Anda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5" name="Line 11"/>
          <p:cNvSpPr/>
          <p:nvPr/>
        </p:nvSpPr>
        <p:spPr>
          <a:xfrm flipV="1">
            <a:off x="5589720" y="1719000"/>
            <a:ext cx="1143000" cy="685800"/>
          </a:xfrm>
          <a:prstGeom prst="line">
            <a:avLst/>
          </a:prstGeom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2"/>
          <p:cNvSpPr/>
          <p:nvPr/>
        </p:nvSpPr>
        <p:spPr>
          <a:xfrm>
            <a:off x="6768720" y="1467000"/>
            <a:ext cx="156348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Area fokus anda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7" name="CustomShape 13"/>
          <p:cNvSpPr/>
          <p:nvPr/>
        </p:nvSpPr>
        <p:spPr>
          <a:xfrm>
            <a:off x="1179000" y="491544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0" dur="indefinite" restart="never" nodeType="tmRoot">
          <p:childTnLst>
            <p:seq>
              <p:cTn id="541" dur="indefinite" nodeType="mainSeq">
                <p:childTnLst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6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7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2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5" dur="2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8" dur="2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3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6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9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4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7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0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5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Alternative &amp; opportunity cost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1359360" y="4800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8" dur="indefinite" restart="never" nodeType="tmRoot">
          <p:childTnLst>
            <p:seq>
              <p:cTn id="589" dur="indefinite" nodeType="mainSeq">
                <p:childTnLst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94" dur="5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1371600" y="1698840"/>
            <a:ext cx="3875400" cy="2033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2057400" y="762120"/>
            <a:ext cx="215064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Mengevaluasi alternatif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982840" y="137592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Daftar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5982840" y="411912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Memutuskan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5982840" y="343332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Mengulang evaluasi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5982840" y="274752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Eliminasi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5982840" y="206172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Membandingkan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50" name="CustomShape 7"/>
          <p:cNvSpPr/>
          <p:nvPr/>
        </p:nvSpPr>
        <p:spPr>
          <a:xfrm>
            <a:off x="1143000" y="4944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5" dur="indefinite" restart="never" nodeType="tmRoot">
          <p:childTnLst>
            <p:seq>
              <p:cTn id="596" dur="indefinite" nodeType="mainSeq">
                <p:childTnLst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01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0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1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2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2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1611720" y="686160"/>
            <a:ext cx="161280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Opportunity cost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1371600" y="1176840"/>
            <a:ext cx="5038560" cy="3621960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2418120" y="2093760"/>
            <a:ext cx="226800" cy="22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1125720" y="50292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2" dur="indefinite" restart="never" nodeType="tmRoot">
          <p:childTnLst>
            <p:seq>
              <p:cTn id="633" dur="indefinite" nodeType="mainSeq">
                <p:childTnLst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38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3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1600200" y="685800"/>
            <a:ext cx="161280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Opportunity cost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1360080" y="1176480"/>
            <a:ext cx="5038560" cy="362196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2863800" y="2622600"/>
            <a:ext cx="226800" cy="22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"/>
          <p:cNvSpPr/>
          <p:nvPr/>
        </p:nvSpPr>
        <p:spPr>
          <a:xfrm>
            <a:off x="914400" y="50292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8" dur="indefinite" restart="never" nodeType="tmRoot">
          <p:childTnLst>
            <p:seq>
              <p:cTn id="649" dur="indefinite" nodeType="mainSeq">
                <p:childTnLst>
                  <p:par>
                    <p:cTn id="650" fill="hold">
                      <p:stCondLst>
                        <p:cond delay="0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What is an argument? 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(Apa itu argumen?)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1108440" y="500472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4" dur="indefinite" restart="never" nodeType="tmRoot">
          <p:childTnLst>
            <p:seq>
              <p:cTn id="655" dur="indefinite" nodeType="mainSeq">
                <p:childTnLst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60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63" dur="500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1153800" y="1736640"/>
            <a:ext cx="3416040" cy="191880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5486400" y="1828800"/>
            <a:ext cx="3795480" cy="1955880"/>
          </a:xfrm>
          <a:prstGeom prst="rect">
            <a:avLst/>
          </a:prstGeom>
          <a:ln>
            <a:noFill/>
          </a:ln>
        </p:spPr>
      </p:pic>
      <p:sp>
        <p:nvSpPr>
          <p:cNvPr id="268" name="CustomShape 1"/>
          <p:cNvSpPr/>
          <p:nvPr/>
        </p:nvSpPr>
        <p:spPr>
          <a:xfrm>
            <a:off x="2233800" y="3798720"/>
            <a:ext cx="1193400" cy="3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Verbal fight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6858000" y="3886200"/>
            <a:ext cx="1362600" cy="3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Verbal abuse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3802680" y="4454640"/>
            <a:ext cx="28260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Jadi, apa itu argumen?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71" name="Group 4"/>
          <p:cNvGrpSpPr/>
          <p:nvPr/>
        </p:nvGrpSpPr>
        <p:grpSpPr>
          <a:xfrm>
            <a:off x="1736280" y="1242720"/>
            <a:ext cx="2514600" cy="2643480"/>
            <a:chOff x="1736280" y="1242720"/>
            <a:chExt cx="2514600" cy="2643480"/>
          </a:xfrm>
        </p:grpSpPr>
        <p:sp>
          <p:nvSpPr>
            <p:cNvPr id="272" name="Line 5"/>
            <p:cNvSpPr/>
            <p:nvPr/>
          </p:nvSpPr>
          <p:spPr>
            <a:xfrm flipH="1">
              <a:off x="1736280" y="1306800"/>
              <a:ext cx="2514600" cy="2514600"/>
            </a:xfrm>
            <a:prstGeom prst="line">
              <a:avLst/>
            </a:prstGeom>
            <a:ln w="914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Line 6"/>
            <p:cNvSpPr/>
            <p:nvPr/>
          </p:nvSpPr>
          <p:spPr>
            <a:xfrm flipH="1" flipV="1">
              <a:off x="1804320" y="1242720"/>
              <a:ext cx="2378520" cy="2643480"/>
            </a:xfrm>
            <a:prstGeom prst="line">
              <a:avLst/>
            </a:prstGeom>
            <a:ln w="914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4" name="Group 7"/>
          <p:cNvGrpSpPr/>
          <p:nvPr/>
        </p:nvGrpSpPr>
        <p:grpSpPr>
          <a:xfrm>
            <a:off x="6172200" y="1502280"/>
            <a:ext cx="2514600" cy="2539800"/>
            <a:chOff x="6172200" y="1502280"/>
            <a:chExt cx="2514600" cy="2539800"/>
          </a:xfrm>
        </p:grpSpPr>
        <p:sp>
          <p:nvSpPr>
            <p:cNvPr id="275" name="Line 8"/>
            <p:cNvSpPr/>
            <p:nvPr/>
          </p:nvSpPr>
          <p:spPr>
            <a:xfrm flipH="1">
              <a:off x="6172200" y="1514520"/>
              <a:ext cx="2514600" cy="2514600"/>
            </a:xfrm>
            <a:prstGeom prst="line">
              <a:avLst/>
            </a:prstGeom>
            <a:ln w="914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Line 9"/>
            <p:cNvSpPr/>
            <p:nvPr/>
          </p:nvSpPr>
          <p:spPr>
            <a:xfrm flipH="1" flipV="1">
              <a:off x="6185160" y="1502280"/>
              <a:ext cx="2488680" cy="2539800"/>
            </a:xfrm>
            <a:prstGeom prst="line">
              <a:avLst/>
            </a:prstGeom>
            <a:ln w="914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7" name="CustomShape 10"/>
          <p:cNvSpPr/>
          <p:nvPr/>
        </p:nvSpPr>
        <p:spPr>
          <a:xfrm>
            <a:off x="1082520" y="499608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4" dur="indefinite" restart="never" nodeType="tmRoot">
          <p:childTnLst>
            <p:seq>
              <p:cTn id="665" dur="indefinite" nodeType="mainSeq">
                <p:childTnLst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7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7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8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85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94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1432800" y="1227600"/>
            <a:ext cx="708444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Apakah menurut Anda komputer akan mengambil alih dunia dalam 50 tahun mendatang?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2286000" y="1939680"/>
            <a:ext cx="594288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ya, karena mereka dapat menghitung dengan sangat cepat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3200400" y="2229840"/>
            <a:ext cx="357552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tidak, karena itu hanya sepotong logam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2" name="Line 4"/>
          <p:cNvSpPr/>
          <p:nvPr/>
        </p:nvSpPr>
        <p:spPr>
          <a:xfrm>
            <a:off x="2286000" y="2093400"/>
            <a:ext cx="5139720" cy="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Line 5"/>
          <p:cNvSpPr/>
          <p:nvPr/>
        </p:nvSpPr>
        <p:spPr>
          <a:xfrm>
            <a:off x="3236400" y="2394000"/>
            <a:ext cx="3429000" cy="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"/>
          <p:cNvSpPr/>
          <p:nvPr/>
        </p:nvSpPr>
        <p:spPr>
          <a:xfrm>
            <a:off x="2201400" y="2935800"/>
            <a:ext cx="912600" cy="455400"/>
          </a:xfrm>
          <a:prstGeom prst="rect">
            <a:avLst/>
          </a:prstGeom>
          <a:solidFill>
            <a:srgbClr val="5983b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7"/>
          <p:cNvSpPr/>
          <p:nvPr/>
        </p:nvSpPr>
        <p:spPr>
          <a:xfrm>
            <a:off x="2428200" y="2984760"/>
            <a:ext cx="7714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8"/>
          <p:cNvSpPr/>
          <p:nvPr/>
        </p:nvSpPr>
        <p:spPr>
          <a:xfrm>
            <a:off x="916200" y="3585600"/>
            <a:ext cx="3770640" cy="112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- Melihat kurva kecepatan dan kemajuan dari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kapabilitas machine learning, Saya melihat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kemungkinan besar hal itu terjadi.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-Lihatlah mobil tanpa pengemudi (driverless cars).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Sekarang saja kita sudah bisa melepas roda kemudi kita,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Bayangkan apa yang akan terjadi 50 tahun dari sekarang.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7" name="CustomShape 9"/>
          <p:cNvSpPr/>
          <p:nvPr/>
        </p:nvSpPr>
        <p:spPr>
          <a:xfrm>
            <a:off x="6814080" y="2840400"/>
            <a:ext cx="11862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0"/>
          <p:cNvSpPr/>
          <p:nvPr/>
        </p:nvSpPr>
        <p:spPr>
          <a:xfrm>
            <a:off x="5772960" y="3159360"/>
            <a:ext cx="3776760" cy="171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- Saya tidak melihat tanda-tanda mesin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dapat sepenuhnya meniru pemikiran manusia.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Iya, machine learning dan kecerdasan buatan telah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membawa kita kepada tahap yang baru, tapi saya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tidak melihat itu terjadi dalam skala yang besar. Itu hanya baru sebagian kecil saja.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- Anda benar tentang mobil tanpa pengemudi.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Tapi itu tidak ada kaitannya dengan mengambil alih dunia. Ini hanya tentang daya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komputasi. 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9" name="CustomShape 11"/>
          <p:cNvSpPr/>
          <p:nvPr/>
        </p:nvSpPr>
        <p:spPr>
          <a:xfrm>
            <a:off x="6630480" y="2733480"/>
            <a:ext cx="912600" cy="455400"/>
          </a:xfrm>
          <a:prstGeom prst="rect">
            <a:avLst/>
          </a:prstGeom>
          <a:solidFill>
            <a:srgbClr val="5983b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2"/>
          <p:cNvSpPr/>
          <p:nvPr/>
        </p:nvSpPr>
        <p:spPr>
          <a:xfrm>
            <a:off x="6629400" y="2779200"/>
            <a:ext cx="8780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TIDAK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5" dur="indefinite" restart="never" nodeType="tmRoot">
          <p:childTnLst>
            <p:seq>
              <p:cTn id="696" dur="indefinite" nodeType="mainSeq">
                <p:childTnLst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0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06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1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2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3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2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6" fill="hold">
                      <p:stCondLst>
                        <p:cond delay="indefinite"/>
                      </p:stCondLst>
                      <p:childTnLst>
                        <p:par>
                          <p:cTn id="727" fill="hold">
                            <p:stCondLst>
                              <p:cond delay="0"/>
                            </p:stCondLst>
                            <p:childTnLst>
                              <p:par>
                                <p:cTn id="7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4" fill="hold">
                      <p:stCondLst>
                        <p:cond delay="indefinite"/>
                      </p:stCondLst>
                      <p:childTnLst>
                        <p:par>
                          <p:cTn id="735" fill="hold">
                            <p:stCondLst>
                              <p:cond delay="0"/>
                            </p:stCondLst>
                            <p:childTnLst>
                              <p:par>
                                <p:cTn id="7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Argument’s Structure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(susunan argumen)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1143000" y="496764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8" dur="indefinite" restart="never" nodeType="tmRoot">
          <p:childTnLst>
            <p:seq>
              <p:cTn id="769" dur="indefinite" nodeType="mainSeq">
                <p:childTnLst>
                  <p:par>
                    <p:cTn id="770" fill="hold">
                      <p:stCondLst>
                        <p:cond delay="indefinite"/>
                      </p:stCondLst>
                      <p:childTnLst>
                        <p:par>
                          <p:cTn id="771" fill="hold">
                            <p:stCondLst>
                              <p:cond delay="0"/>
                            </p:stCondLst>
                            <p:childTnLst>
                              <p:par>
                                <p:cTn id="77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74" dur="5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77" dur="500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296" name="CustomShape 1"/>
          <p:cNvSpPr/>
          <p:nvPr/>
        </p:nvSpPr>
        <p:spPr>
          <a:xfrm>
            <a:off x="1169280" y="1011600"/>
            <a:ext cx="19663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Simple argument: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1128240" y="1648080"/>
            <a:ext cx="4357440" cy="13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semua matematikawan pintar.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budi adalah seorang ahli matematika.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Maka, budi pintar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5486400" y="1684800"/>
            <a:ext cx="25488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5763600" y="1841400"/>
            <a:ext cx="8650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premis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 rot="5397600">
            <a:off x="2275200" y="2940480"/>
            <a:ext cx="330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1720800" y="3277440"/>
            <a:ext cx="14788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kesimpulan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7"/>
          <p:cNvSpPr/>
          <p:nvPr/>
        </p:nvSpPr>
        <p:spPr>
          <a:xfrm>
            <a:off x="5030280" y="3930120"/>
            <a:ext cx="434160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000000"/>
                </a:solidFill>
                <a:latin typeface="Arial"/>
                <a:ea typeface="Bitstream Vera Sans"/>
              </a:rPr>
              <a:t>Apakah budi pintar? Tentu saja,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d-ID" sz="1800" spc="-1" strike="noStrike">
                <a:solidFill>
                  <a:srgbClr val="000000"/>
                </a:solidFill>
                <a:latin typeface="Arial"/>
                <a:ea typeface="Bitstream Vera Sans"/>
              </a:rPr>
              <a:t>dia seorang ahli matematika, bukan?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8"/>
          <p:cNvSpPr/>
          <p:nvPr/>
        </p:nvSpPr>
        <p:spPr>
          <a:xfrm>
            <a:off x="3121200" y="3194640"/>
            <a:ext cx="1907280" cy="92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9"/>
          <p:cNvSpPr/>
          <p:nvPr/>
        </p:nvSpPr>
        <p:spPr>
          <a:xfrm>
            <a:off x="1143000" y="50292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8" dur="indefinite" restart="never" nodeType="tmRoot">
          <p:childTnLst>
            <p:seq>
              <p:cTn id="779" dur="indefinite" nodeType="mainSeq">
                <p:childTnLst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84" dur="5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89" dur="5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94" dur="500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9" dur="1000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0" dur="1000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in">
                                      <p:cBhvr additive="repl">
                                        <p:cTn id="801" dur="1000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0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7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0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0" fill="hold">
                      <p:stCondLst>
                        <p:cond delay="indefinite"/>
                      </p:stCondLst>
                      <p:childTnLst>
                        <p:par>
                          <p:cTn id="811" fill="hold">
                            <p:stCondLst>
                              <p:cond delay="0"/>
                            </p:stCondLst>
                            <p:childTnLst>
                              <p:par>
                                <p:cTn id="8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0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22" dur="500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Apa itu Berpikir Kritis?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914400" y="496764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8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Purpose of Arguments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(tujuan argumen)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1108440" y="496152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28" dur="indefinite" restart="never" nodeType="tmRoot">
          <p:childTnLst>
            <p:seq>
              <p:cTn id="829" dur="indefinite" nodeType="mainSeq">
                <p:childTnLst>
                  <p:par>
                    <p:cTn id="830" fill="hold">
                      <p:stCondLst>
                        <p:cond delay="indefinite"/>
                      </p:stCondLst>
                      <p:childTnLst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34" dur="500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37" dur="500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1143000" y="1371600"/>
            <a:ext cx="3825000" cy="215604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5754240" y="152820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Membujuk 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5754240" y="302724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Menjelaskan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5754240" y="228996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Membenarkan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950400" y="49932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8" dur="indefinite" restart="never" nodeType="tmRoot">
          <p:childTnLst>
            <p:seq>
              <p:cTn id="839" dur="indefinite" nodeType="mainSeq">
                <p:childTnLst>
                  <p:par>
                    <p:cTn id="840" fill="hold">
                      <p:stCondLst>
                        <p:cond delay="indefinite"/>
                      </p:stCondLst>
                      <p:childTnLst>
                        <p:par>
                          <p:cTn id="841" fill="hold">
                            <p:stCondLst>
                              <p:cond delay="0"/>
                            </p:stCondLst>
                            <p:childTnLst>
                              <p:par>
                                <p:cTn id="84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4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5" fill="hold">
                      <p:stCondLst>
                        <p:cond delay="indefinite"/>
                      </p:stCondLst>
                      <p:childTnLst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49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0" fill="hold">
                      <p:stCondLst>
                        <p:cond delay="indefinite"/>
                      </p:stCondLst>
                      <p:childTnLst>
                        <p:par>
                          <p:cTn id="851" fill="hold">
                            <p:stCondLst>
                              <p:cond delay="0"/>
                            </p:stCondLst>
                            <p:childTnLst>
                              <p:par>
                                <p:cTn id="852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5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5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Argument Analysis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(analisis argumen)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1065240" y="50220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0" dur="indefinite" restart="never" nodeType="tmRoot">
          <p:childTnLst>
            <p:seq>
              <p:cTn id="861" dur="indefinite" nodeType="mainSeq">
                <p:childTnLst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66" dur="500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69" dur="500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5754240" y="297180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mengevaluasi kualitas 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klaim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57400" y="2057400"/>
            <a:ext cx="2244600" cy="114084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2a6099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Langkah-langkah untuk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menganalisis argumen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5754240" y="216936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mengidentifikasi, klaim, 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&amp; asumsi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5754240" y="137160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Bacalah dengan seksama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5754240" y="369360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bukti tambahan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914400" y="50292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0" dur="indefinite" restart="never" nodeType="tmRoot">
          <p:childTnLst>
            <p:seq>
              <p:cTn id="871" dur="indefinite" nodeType="mainSeq">
                <p:childTnLst>
                  <p:par>
                    <p:cTn id="872" fill="hold">
                      <p:stCondLst>
                        <p:cond delay="indefinite"/>
                      </p:stCondLst>
                      <p:childTnLst>
                        <p:par>
                          <p:cTn id="873" fill="hold">
                            <p:stCondLst>
                              <p:cond delay="0"/>
                            </p:stCondLst>
                            <p:childTnLst>
                              <p:par>
                                <p:cTn id="87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7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7" fill="hold">
                      <p:stCondLst>
                        <p:cond delay="indefinite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8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2" fill="hold">
                      <p:stCondLst>
                        <p:cond delay="indefinite"/>
                      </p:stCondLst>
                      <p:childTnLst>
                        <p:par>
                          <p:cTn id="883" fill="hold">
                            <p:stCondLst>
                              <p:cond delay="0"/>
                            </p:stCondLst>
                            <p:childTnLst>
                              <p:par>
                                <p:cTn id="88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8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7" fill="hold">
                      <p:stCondLst>
                        <p:cond delay="indefinite"/>
                      </p:stCondLst>
                      <p:childTnLst>
                        <p:par>
                          <p:cTn id="888" fill="hold">
                            <p:stCondLst>
                              <p:cond delay="0"/>
                            </p:stCondLst>
                            <p:childTnLst>
                              <p:par>
                                <p:cTn id="88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9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2" fill="hold">
                      <p:stCondLst>
                        <p:cond delay="indefinite"/>
                      </p:stCondLst>
                      <p:childTnLst>
                        <p:par>
                          <p:cTn id="893" fill="hold">
                            <p:stCondLst>
                              <p:cond delay="0"/>
                            </p:stCondLst>
                            <p:childTnLst>
                              <p:par>
                                <p:cTn id="89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9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Summary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(Ringkasan)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1027800" y="496764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7" dur="indefinite" restart="never" nodeType="tmRoot">
          <p:childTnLst>
            <p:seq>
              <p:cTn id="898" dur="indefinite" nodeType="mainSeq">
                <p:childTnLst>
                  <p:par>
                    <p:cTn id="899" fill="hold">
                      <p:stCondLst>
                        <p:cond delay="indefinite"/>
                      </p:stCondLst>
                      <p:childTnLst>
                        <p:par>
                          <p:cTn id="900" fill="hold">
                            <p:stCondLst>
                              <p:cond delay="0"/>
                            </p:stCondLst>
                            <p:childTnLst>
                              <p:par>
                                <p:cTn id="90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03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06" dur="5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1371600" y="1600200"/>
            <a:ext cx="3884400" cy="2284200"/>
          </a:xfrm>
          <a:prstGeom prst="rect">
            <a:avLst/>
          </a:prstGeom>
          <a:ln>
            <a:noFill/>
          </a:ln>
        </p:spPr>
      </p:pic>
      <p:sp>
        <p:nvSpPr>
          <p:cNvPr id="333" name="CustomShape 2"/>
          <p:cNvSpPr/>
          <p:nvPr/>
        </p:nvSpPr>
        <p:spPr>
          <a:xfrm>
            <a:off x="5943600" y="91440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Definisi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5943600" y="169128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Mindset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5983200" y="247032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Bias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5983200" y="320040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Proses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7" name="CustomShape 6"/>
          <p:cNvSpPr/>
          <p:nvPr/>
        </p:nvSpPr>
        <p:spPr>
          <a:xfrm>
            <a:off x="5983200" y="3890520"/>
            <a:ext cx="2244600" cy="451080"/>
          </a:xfrm>
          <a:custGeom>
            <a:avLst/>
            <a:gdLst/>
            <a:ahLst/>
            <a:rect l="l" t="t" r="r" b="b"/>
            <a:pathLst>
              <a:path w="1143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11219" y="1271"/>
                </a:lnTo>
                <a:lnTo>
                  <a:pt x="11219" y="1271"/>
                </a:lnTo>
                <a:cubicBezTo>
                  <a:pt x="11256" y="1271"/>
                  <a:pt x="11293" y="1261"/>
                  <a:pt x="11325" y="1243"/>
                </a:cubicBezTo>
                <a:cubicBezTo>
                  <a:pt x="11357" y="1224"/>
                  <a:pt x="11384" y="1197"/>
                  <a:pt x="11403" y="1165"/>
                </a:cubicBezTo>
                <a:cubicBezTo>
                  <a:pt x="11421" y="1133"/>
                  <a:pt x="11431" y="1096"/>
                  <a:pt x="11431" y="1059"/>
                </a:cubicBezTo>
                <a:lnTo>
                  <a:pt x="11430" y="211"/>
                </a:lnTo>
                <a:lnTo>
                  <a:pt x="11431" y="212"/>
                </a:lnTo>
                <a:lnTo>
                  <a:pt x="11431" y="212"/>
                </a:lnTo>
                <a:cubicBezTo>
                  <a:pt x="11431" y="175"/>
                  <a:pt x="11421" y="138"/>
                  <a:pt x="11403" y="106"/>
                </a:cubicBezTo>
                <a:cubicBezTo>
                  <a:pt x="11384" y="74"/>
                  <a:pt x="11357" y="47"/>
                  <a:pt x="11325" y="28"/>
                </a:cubicBezTo>
                <a:cubicBezTo>
                  <a:pt x="11293" y="10"/>
                  <a:pt x="11256" y="0"/>
                  <a:pt x="1121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Argumen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8" name="CustomShape 7"/>
          <p:cNvSpPr/>
          <p:nvPr/>
        </p:nvSpPr>
        <p:spPr>
          <a:xfrm>
            <a:off x="914400" y="497016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07" dur="indefinite" restart="never" nodeType="tmRoot">
          <p:childTnLst>
            <p:seq>
              <p:cTn id="908" dur="indefinite" nodeType="mainSeq">
                <p:childTnLst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1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4" fill="hold">
                      <p:stCondLst>
                        <p:cond delay="indefinite"/>
                      </p:stCondLst>
                      <p:childTnLst>
                        <p:par>
                          <p:cTn id="915" fill="hold">
                            <p:stCondLst>
                              <p:cond delay="0"/>
                            </p:stCondLst>
                            <p:childTnLst>
                              <p:par>
                                <p:cTn id="91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1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9" fill="hold">
                      <p:stCondLst>
                        <p:cond delay="indefinite"/>
                      </p:stCondLst>
                      <p:childTnLst>
                        <p:par>
                          <p:cTn id="920" fill="hold">
                            <p:stCondLst>
                              <p:cond delay="0"/>
                            </p:stCondLst>
                            <p:childTnLst>
                              <p:par>
                                <p:cTn id="92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23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4" fill="hold">
                      <p:stCondLst>
                        <p:cond delay="indefinite"/>
                      </p:stCondLst>
                      <p:childTnLst>
                        <p:par>
                          <p:cTn id="925" fill="hold">
                            <p:stCondLst>
                              <p:cond delay="0"/>
                            </p:stCondLst>
                            <p:childTnLst>
                              <p:par>
                                <p:cTn id="92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2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9" fill="hold">
                      <p:stCondLst>
                        <p:cond delay="indefinite"/>
                      </p:stCondLst>
                      <p:childTnLst>
                        <p:par>
                          <p:cTn id="930" fill="hold">
                            <p:stCondLst>
                              <p:cond delay="0"/>
                            </p:stCondLst>
                            <p:childTnLst>
                              <p:par>
                                <p:cTn id="93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3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4" fill="hold">
                      <p:stCondLst>
                        <p:cond delay="indefinite"/>
                      </p:stCondLst>
                      <p:childTnLst>
                        <p:par>
                          <p:cTn id="935" fill="hold">
                            <p:stCondLst>
                              <p:cond delay="0"/>
                            </p:stCondLst>
                            <p:childTnLst>
                              <p:par>
                                <p:cTn id="93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3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371600" y="1828800"/>
            <a:ext cx="1594080" cy="679680"/>
          </a:xfrm>
          <a:custGeom>
            <a:avLst/>
            <a:gdLst/>
            <a:ahLst/>
            <a:rect l="l" t="t" r="r" b="b"/>
            <a:pathLst>
              <a:path w="44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4128" y="1906"/>
                </a:lnTo>
                <a:lnTo>
                  <a:pt x="4128" y="1906"/>
                </a:lnTo>
                <a:cubicBezTo>
                  <a:pt x="4184" y="1906"/>
                  <a:pt x="4239" y="1891"/>
                  <a:pt x="4287" y="1863"/>
                </a:cubicBezTo>
                <a:cubicBezTo>
                  <a:pt x="4335" y="1836"/>
                  <a:pt x="4376" y="1795"/>
                  <a:pt x="4403" y="1747"/>
                </a:cubicBezTo>
                <a:cubicBezTo>
                  <a:pt x="4431" y="1699"/>
                  <a:pt x="4446" y="1644"/>
                  <a:pt x="4446" y="1588"/>
                </a:cubicBezTo>
                <a:lnTo>
                  <a:pt x="4446" y="317"/>
                </a:lnTo>
                <a:lnTo>
                  <a:pt x="4446" y="318"/>
                </a:lnTo>
                <a:lnTo>
                  <a:pt x="4446" y="318"/>
                </a:lnTo>
                <a:cubicBezTo>
                  <a:pt x="4446" y="262"/>
                  <a:pt x="4431" y="207"/>
                  <a:pt x="4403" y="159"/>
                </a:cubicBezTo>
                <a:cubicBezTo>
                  <a:pt x="4376" y="111"/>
                  <a:pt x="4335" y="70"/>
                  <a:pt x="4287" y="43"/>
                </a:cubicBezTo>
                <a:cubicBezTo>
                  <a:pt x="4239" y="15"/>
                  <a:pt x="4184" y="0"/>
                  <a:pt x="4128" y="0"/>
                </a:cubicBezTo>
                <a:lnTo>
                  <a:pt x="317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FAKTA-FAKTA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429000" y="2057400"/>
            <a:ext cx="451080" cy="222480"/>
          </a:xfrm>
          <a:custGeom>
            <a:avLst/>
            <a:gdLst/>
            <a:ahLst/>
            <a:rect l="l" t="t" r="r" b="b"/>
            <a:pathLst>
              <a:path w="1272" h="637">
                <a:moveTo>
                  <a:pt x="0" y="159"/>
                </a:moveTo>
                <a:lnTo>
                  <a:pt x="953" y="159"/>
                </a:lnTo>
                <a:lnTo>
                  <a:pt x="953" y="0"/>
                </a:lnTo>
                <a:lnTo>
                  <a:pt x="1271" y="318"/>
                </a:lnTo>
                <a:lnTo>
                  <a:pt x="953" y="636"/>
                </a:lnTo>
                <a:lnTo>
                  <a:pt x="953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5943600" y="2057400"/>
            <a:ext cx="451080" cy="222480"/>
          </a:xfrm>
          <a:custGeom>
            <a:avLst/>
            <a:gdLst/>
            <a:ahLst/>
            <a:rect l="l" t="t" r="r" b="b"/>
            <a:pathLst>
              <a:path w="1272" h="637">
                <a:moveTo>
                  <a:pt x="0" y="159"/>
                </a:moveTo>
                <a:lnTo>
                  <a:pt x="953" y="159"/>
                </a:lnTo>
                <a:lnTo>
                  <a:pt x="953" y="0"/>
                </a:lnTo>
                <a:lnTo>
                  <a:pt x="1271" y="318"/>
                </a:lnTo>
                <a:lnTo>
                  <a:pt x="953" y="636"/>
                </a:lnTo>
                <a:lnTo>
                  <a:pt x="953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4"/>
          <p:cNvSpPr/>
          <p:nvPr/>
        </p:nvSpPr>
        <p:spPr>
          <a:xfrm>
            <a:off x="6858000" y="1828800"/>
            <a:ext cx="1594080" cy="679680"/>
          </a:xfrm>
          <a:custGeom>
            <a:avLst/>
            <a:gdLst/>
            <a:ahLst/>
            <a:rect l="l" t="t" r="r" b="b"/>
            <a:pathLst>
              <a:path w="44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4128" y="1906"/>
                </a:lnTo>
                <a:lnTo>
                  <a:pt x="4128" y="1906"/>
                </a:lnTo>
                <a:cubicBezTo>
                  <a:pt x="4184" y="1906"/>
                  <a:pt x="4239" y="1891"/>
                  <a:pt x="4287" y="1863"/>
                </a:cubicBezTo>
                <a:cubicBezTo>
                  <a:pt x="4335" y="1836"/>
                  <a:pt x="4376" y="1795"/>
                  <a:pt x="4403" y="1747"/>
                </a:cubicBezTo>
                <a:cubicBezTo>
                  <a:pt x="4431" y="1699"/>
                  <a:pt x="4446" y="1644"/>
                  <a:pt x="4446" y="1588"/>
                </a:cubicBezTo>
                <a:lnTo>
                  <a:pt x="4446" y="317"/>
                </a:lnTo>
                <a:lnTo>
                  <a:pt x="4446" y="318"/>
                </a:lnTo>
                <a:lnTo>
                  <a:pt x="4446" y="318"/>
                </a:lnTo>
                <a:cubicBezTo>
                  <a:pt x="4446" y="262"/>
                  <a:pt x="4431" y="207"/>
                  <a:pt x="4403" y="159"/>
                </a:cubicBezTo>
                <a:cubicBezTo>
                  <a:pt x="4376" y="111"/>
                  <a:pt x="4335" y="70"/>
                  <a:pt x="4287" y="43"/>
                </a:cubicBezTo>
                <a:cubicBezTo>
                  <a:pt x="4239" y="15"/>
                  <a:pt x="4184" y="0"/>
                  <a:pt x="4128" y="0"/>
                </a:cubicBezTo>
                <a:lnTo>
                  <a:pt x="317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PENILAIAN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 rot="21597600">
            <a:off x="4372920" y="1885680"/>
            <a:ext cx="976320" cy="647640"/>
          </a:xfrm>
          <a:prstGeom prst="rect">
            <a:avLst/>
          </a:prstGeom>
          <a:ln w="18000">
            <a:noFill/>
          </a:ln>
        </p:spPr>
      </p:pic>
      <p:sp>
        <p:nvSpPr>
          <p:cNvPr id="94" name="CustomShape 5"/>
          <p:cNvSpPr/>
          <p:nvPr/>
        </p:nvSpPr>
        <p:spPr>
          <a:xfrm>
            <a:off x="4196880" y="1482840"/>
            <a:ext cx="1368000" cy="3398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a6099"/>
                </a:solidFill>
                <a:latin typeface="Arial"/>
                <a:ea typeface="DejaVu Sans"/>
              </a:rPr>
              <a:t>PROSES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4114800" y="3429000"/>
            <a:ext cx="1594080" cy="679680"/>
          </a:xfrm>
          <a:custGeom>
            <a:avLst/>
            <a:gdLst/>
            <a:ahLst/>
            <a:rect l="l" t="t" r="r" b="b"/>
            <a:pathLst>
              <a:path w="4447" h="1907">
                <a:moveTo>
                  <a:pt x="317" y="0"/>
                </a:moveTo>
                <a:lnTo>
                  <a:pt x="318" y="0"/>
                </a:lnTo>
                <a:cubicBezTo>
                  <a:pt x="262" y="0"/>
                  <a:pt x="207" y="15"/>
                  <a:pt x="159" y="43"/>
                </a:cubicBezTo>
                <a:cubicBezTo>
                  <a:pt x="111" y="70"/>
                  <a:pt x="70" y="111"/>
                  <a:pt x="43" y="159"/>
                </a:cubicBezTo>
                <a:cubicBezTo>
                  <a:pt x="15" y="207"/>
                  <a:pt x="0" y="262"/>
                  <a:pt x="0" y="318"/>
                </a:cubicBezTo>
                <a:lnTo>
                  <a:pt x="0" y="1588"/>
                </a:lnTo>
                <a:lnTo>
                  <a:pt x="0" y="1588"/>
                </a:lnTo>
                <a:cubicBezTo>
                  <a:pt x="0" y="1644"/>
                  <a:pt x="15" y="1699"/>
                  <a:pt x="43" y="1747"/>
                </a:cubicBezTo>
                <a:cubicBezTo>
                  <a:pt x="70" y="1795"/>
                  <a:pt x="111" y="1836"/>
                  <a:pt x="159" y="1863"/>
                </a:cubicBezTo>
                <a:cubicBezTo>
                  <a:pt x="207" y="1891"/>
                  <a:pt x="262" y="1906"/>
                  <a:pt x="318" y="1906"/>
                </a:cubicBezTo>
                <a:lnTo>
                  <a:pt x="4128" y="1906"/>
                </a:lnTo>
                <a:lnTo>
                  <a:pt x="4128" y="1906"/>
                </a:lnTo>
                <a:cubicBezTo>
                  <a:pt x="4184" y="1906"/>
                  <a:pt x="4239" y="1891"/>
                  <a:pt x="4287" y="1863"/>
                </a:cubicBezTo>
                <a:cubicBezTo>
                  <a:pt x="4335" y="1836"/>
                  <a:pt x="4376" y="1795"/>
                  <a:pt x="4403" y="1747"/>
                </a:cubicBezTo>
                <a:cubicBezTo>
                  <a:pt x="4431" y="1699"/>
                  <a:pt x="4446" y="1644"/>
                  <a:pt x="4446" y="1588"/>
                </a:cubicBezTo>
                <a:lnTo>
                  <a:pt x="4446" y="317"/>
                </a:lnTo>
                <a:lnTo>
                  <a:pt x="4446" y="318"/>
                </a:lnTo>
                <a:lnTo>
                  <a:pt x="4446" y="318"/>
                </a:lnTo>
                <a:cubicBezTo>
                  <a:pt x="4446" y="262"/>
                  <a:pt x="4431" y="207"/>
                  <a:pt x="4403" y="159"/>
                </a:cubicBezTo>
                <a:cubicBezTo>
                  <a:pt x="4376" y="111"/>
                  <a:pt x="4335" y="70"/>
                  <a:pt x="4287" y="43"/>
                </a:cubicBezTo>
                <a:cubicBezTo>
                  <a:pt x="4239" y="15"/>
                  <a:pt x="4184" y="0"/>
                  <a:pt x="4128" y="0"/>
                </a:cubicBezTo>
                <a:lnTo>
                  <a:pt x="317" y="0"/>
                </a:lnTo>
              </a:path>
            </a:pathLst>
          </a:custGeom>
          <a:solidFill>
            <a:srgbClr val="8e86ae"/>
          </a:solidFill>
          <a:ln w="18000">
            <a:solidFill>
              <a:srgbClr val="8e86a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BIAS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 rot="5388000">
            <a:off x="5756040" y="3645360"/>
            <a:ext cx="451080" cy="222480"/>
          </a:xfrm>
          <a:custGeom>
            <a:avLst/>
            <a:gdLst/>
            <a:ahLst/>
            <a:rect l="l" t="t" r="r" b="b"/>
            <a:pathLst>
              <a:path w="1272" h="637">
                <a:moveTo>
                  <a:pt x="0" y="158"/>
                </a:moveTo>
                <a:lnTo>
                  <a:pt x="953" y="159"/>
                </a:lnTo>
                <a:lnTo>
                  <a:pt x="953" y="0"/>
                </a:lnTo>
                <a:lnTo>
                  <a:pt x="1271" y="318"/>
                </a:lnTo>
                <a:lnTo>
                  <a:pt x="953" y="636"/>
                </a:lnTo>
                <a:lnTo>
                  <a:pt x="953" y="477"/>
                </a:lnTo>
                <a:lnTo>
                  <a:pt x="0" y="476"/>
                </a:lnTo>
                <a:lnTo>
                  <a:pt x="0" y="158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8"/>
          <p:cNvSpPr/>
          <p:nvPr/>
        </p:nvSpPr>
        <p:spPr>
          <a:xfrm rot="5388000">
            <a:off x="3662640" y="3645360"/>
            <a:ext cx="451080" cy="222480"/>
          </a:xfrm>
          <a:custGeom>
            <a:avLst/>
            <a:gdLst/>
            <a:ahLst/>
            <a:rect l="l" t="t" r="r" b="b"/>
            <a:pathLst>
              <a:path w="1273" h="637">
                <a:moveTo>
                  <a:pt x="0" y="158"/>
                </a:moveTo>
                <a:lnTo>
                  <a:pt x="953" y="159"/>
                </a:lnTo>
                <a:lnTo>
                  <a:pt x="954" y="0"/>
                </a:lnTo>
                <a:lnTo>
                  <a:pt x="1272" y="318"/>
                </a:lnTo>
                <a:lnTo>
                  <a:pt x="954" y="636"/>
                </a:lnTo>
                <a:lnTo>
                  <a:pt x="954" y="477"/>
                </a:lnTo>
                <a:lnTo>
                  <a:pt x="1" y="476"/>
                </a:lnTo>
                <a:lnTo>
                  <a:pt x="0" y="158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9"/>
          <p:cNvSpPr/>
          <p:nvPr/>
        </p:nvSpPr>
        <p:spPr>
          <a:xfrm>
            <a:off x="4343400" y="4343400"/>
            <a:ext cx="1143000" cy="0"/>
          </a:xfrm>
          <a:prstGeom prst="line">
            <a:avLst/>
          </a:prstGeom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10"/>
          <p:cNvSpPr/>
          <p:nvPr/>
        </p:nvSpPr>
        <p:spPr>
          <a:xfrm>
            <a:off x="4343760" y="4451400"/>
            <a:ext cx="1143000" cy="0"/>
          </a:xfrm>
          <a:prstGeom prst="line">
            <a:avLst/>
          </a:prstGeom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11"/>
          <p:cNvSpPr/>
          <p:nvPr/>
        </p:nvSpPr>
        <p:spPr>
          <a:xfrm>
            <a:off x="4343760" y="4415400"/>
            <a:ext cx="1143000" cy="0"/>
          </a:xfrm>
          <a:prstGeom prst="line">
            <a:avLst/>
          </a:prstGeom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12"/>
          <p:cNvSpPr/>
          <p:nvPr/>
        </p:nvSpPr>
        <p:spPr>
          <a:xfrm>
            <a:off x="4343760" y="4379400"/>
            <a:ext cx="1143000" cy="0"/>
          </a:xfrm>
          <a:prstGeom prst="line">
            <a:avLst/>
          </a:prstGeom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3"/>
          <p:cNvSpPr/>
          <p:nvPr/>
        </p:nvSpPr>
        <p:spPr>
          <a:xfrm>
            <a:off x="1143000" y="496764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121968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Terimakasih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342" name="CustomShape 2"/>
          <p:cNvSpPr/>
          <p:nvPr/>
        </p:nvSpPr>
        <p:spPr>
          <a:xfrm>
            <a:off x="1143000" y="4800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9" dur="indefinite" restart="never" nodeType="tmRoot">
          <p:childTnLst>
            <p:seq>
              <p:cTn id="940" dur="indefinite" nodeType="mainSeq">
                <p:childTnLst>
                  <p:par>
                    <p:cTn id="941" fill="hold">
                      <p:stCondLst>
                        <p:cond delay="0"/>
                      </p:stCondLst>
                      <p:childTnLst>
                        <p:par>
                          <p:cTn id="942" fill="hold">
                            <p:stCondLst>
                              <p:cond delay="0"/>
                            </p:stCondLst>
                            <p:childTnLst>
                              <p:par>
                                <p:cTn id="94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45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3515400" y="2132640"/>
            <a:ext cx="2659320" cy="12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143000" y="2286000"/>
            <a:ext cx="792252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  <a:ea typeface="DejaVu Sans"/>
              </a:rPr>
              <a:t>Mengapa Berpikir Kritis itu Penting?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1027800" y="496764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7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8229600" y="4705920"/>
            <a:ext cx="1181880" cy="54576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5486400" y="1371600"/>
            <a:ext cx="3194280" cy="451080"/>
          </a:xfrm>
          <a:custGeom>
            <a:avLst/>
            <a:gdLst/>
            <a:ahLst/>
            <a:rect l="l" t="t" r="r" b="b"/>
            <a:pathLst>
              <a:path w="889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8679" y="1271"/>
                </a:lnTo>
                <a:lnTo>
                  <a:pt x="8679" y="1271"/>
                </a:lnTo>
                <a:cubicBezTo>
                  <a:pt x="8716" y="1271"/>
                  <a:pt x="8753" y="1261"/>
                  <a:pt x="8785" y="1243"/>
                </a:cubicBezTo>
                <a:cubicBezTo>
                  <a:pt x="8817" y="1224"/>
                  <a:pt x="8844" y="1197"/>
                  <a:pt x="8863" y="1165"/>
                </a:cubicBezTo>
                <a:cubicBezTo>
                  <a:pt x="8881" y="1133"/>
                  <a:pt x="8891" y="1096"/>
                  <a:pt x="8891" y="1059"/>
                </a:cubicBezTo>
                <a:lnTo>
                  <a:pt x="8891" y="211"/>
                </a:lnTo>
                <a:lnTo>
                  <a:pt x="8891" y="212"/>
                </a:lnTo>
                <a:lnTo>
                  <a:pt x="8891" y="212"/>
                </a:lnTo>
                <a:cubicBezTo>
                  <a:pt x="8891" y="175"/>
                  <a:pt x="8881" y="138"/>
                  <a:pt x="8863" y="106"/>
                </a:cubicBezTo>
                <a:cubicBezTo>
                  <a:pt x="8844" y="74"/>
                  <a:pt x="8817" y="47"/>
                  <a:pt x="8785" y="28"/>
                </a:cubicBezTo>
                <a:cubicBezTo>
                  <a:pt x="8753" y="10"/>
                  <a:pt x="8716" y="0"/>
                  <a:pt x="867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Memahami hubungan logis antar ide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5486760" y="1911960"/>
            <a:ext cx="3194280" cy="451080"/>
          </a:xfrm>
          <a:custGeom>
            <a:avLst/>
            <a:gdLst/>
            <a:ahLst/>
            <a:rect l="l" t="t" r="r" b="b"/>
            <a:pathLst>
              <a:path w="889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8679" y="1271"/>
                </a:lnTo>
                <a:lnTo>
                  <a:pt x="8679" y="1271"/>
                </a:lnTo>
                <a:cubicBezTo>
                  <a:pt x="8716" y="1271"/>
                  <a:pt x="8753" y="1261"/>
                  <a:pt x="8785" y="1243"/>
                </a:cubicBezTo>
                <a:cubicBezTo>
                  <a:pt x="8817" y="1224"/>
                  <a:pt x="8844" y="1197"/>
                  <a:pt x="8863" y="1165"/>
                </a:cubicBezTo>
                <a:cubicBezTo>
                  <a:pt x="8881" y="1133"/>
                  <a:pt x="8891" y="1096"/>
                  <a:pt x="8891" y="1059"/>
                </a:cubicBezTo>
                <a:lnTo>
                  <a:pt x="8891" y="211"/>
                </a:lnTo>
                <a:lnTo>
                  <a:pt x="8891" y="212"/>
                </a:lnTo>
                <a:lnTo>
                  <a:pt x="8891" y="212"/>
                </a:lnTo>
                <a:cubicBezTo>
                  <a:pt x="8891" y="175"/>
                  <a:pt x="8881" y="138"/>
                  <a:pt x="8863" y="106"/>
                </a:cubicBezTo>
                <a:cubicBezTo>
                  <a:pt x="8844" y="74"/>
                  <a:pt x="8817" y="47"/>
                  <a:pt x="8785" y="28"/>
                </a:cubicBezTo>
                <a:cubicBezTo>
                  <a:pt x="8753" y="10"/>
                  <a:pt x="8716" y="0"/>
                  <a:pt x="867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Identifikasi, membangun, dan 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mengevaluasi argumen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5486760" y="2452320"/>
            <a:ext cx="3194280" cy="451080"/>
          </a:xfrm>
          <a:custGeom>
            <a:avLst/>
            <a:gdLst/>
            <a:ahLst/>
            <a:rect l="l" t="t" r="r" b="b"/>
            <a:pathLst>
              <a:path w="889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8679" y="1271"/>
                </a:lnTo>
                <a:lnTo>
                  <a:pt x="8679" y="1271"/>
                </a:lnTo>
                <a:cubicBezTo>
                  <a:pt x="8716" y="1271"/>
                  <a:pt x="8753" y="1261"/>
                  <a:pt x="8785" y="1243"/>
                </a:cubicBezTo>
                <a:cubicBezTo>
                  <a:pt x="8817" y="1224"/>
                  <a:pt x="8844" y="1197"/>
                  <a:pt x="8863" y="1165"/>
                </a:cubicBezTo>
                <a:cubicBezTo>
                  <a:pt x="8881" y="1133"/>
                  <a:pt x="8891" y="1096"/>
                  <a:pt x="8891" y="1059"/>
                </a:cubicBezTo>
                <a:lnTo>
                  <a:pt x="8891" y="211"/>
                </a:lnTo>
                <a:lnTo>
                  <a:pt x="8891" y="212"/>
                </a:lnTo>
                <a:lnTo>
                  <a:pt x="8891" y="212"/>
                </a:lnTo>
                <a:cubicBezTo>
                  <a:pt x="8891" y="175"/>
                  <a:pt x="8881" y="138"/>
                  <a:pt x="8863" y="106"/>
                </a:cubicBezTo>
                <a:cubicBezTo>
                  <a:pt x="8844" y="74"/>
                  <a:pt x="8817" y="47"/>
                  <a:pt x="8785" y="28"/>
                </a:cubicBezTo>
                <a:cubicBezTo>
                  <a:pt x="8753" y="10"/>
                  <a:pt x="8716" y="0"/>
                  <a:pt x="867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Mendeteksi ketidakkonsistenan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dalam penalaran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5486760" y="2992680"/>
            <a:ext cx="3194280" cy="451080"/>
          </a:xfrm>
          <a:custGeom>
            <a:avLst/>
            <a:gdLst/>
            <a:ahLst/>
            <a:rect l="l" t="t" r="r" b="b"/>
            <a:pathLst>
              <a:path w="889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8679" y="1271"/>
                </a:lnTo>
                <a:lnTo>
                  <a:pt x="8679" y="1271"/>
                </a:lnTo>
                <a:cubicBezTo>
                  <a:pt x="8716" y="1271"/>
                  <a:pt x="8753" y="1261"/>
                  <a:pt x="8785" y="1243"/>
                </a:cubicBezTo>
                <a:cubicBezTo>
                  <a:pt x="8817" y="1224"/>
                  <a:pt x="8844" y="1197"/>
                  <a:pt x="8863" y="1165"/>
                </a:cubicBezTo>
                <a:cubicBezTo>
                  <a:pt x="8881" y="1133"/>
                  <a:pt x="8891" y="1096"/>
                  <a:pt x="8891" y="1059"/>
                </a:cubicBezTo>
                <a:lnTo>
                  <a:pt x="8891" y="211"/>
                </a:lnTo>
                <a:lnTo>
                  <a:pt x="8891" y="212"/>
                </a:lnTo>
                <a:lnTo>
                  <a:pt x="8891" y="212"/>
                </a:lnTo>
                <a:cubicBezTo>
                  <a:pt x="8891" y="175"/>
                  <a:pt x="8881" y="138"/>
                  <a:pt x="8863" y="106"/>
                </a:cubicBezTo>
                <a:cubicBezTo>
                  <a:pt x="8844" y="74"/>
                  <a:pt x="8817" y="47"/>
                  <a:pt x="8785" y="28"/>
                </a:cubicBezTo>
                <a:cubicBezTo>
                  <a:pt x="8753" y="10"/>
                  <a:pt x="8716" y="0"/>
                  <a:pt x="867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Memecahkan masalah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secara sistematis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5486760" y="3533040"/>
            <a:ext cx="3194280" cy="451080"/>
          </a:xfrm>
          <a:custGeom>
            <a:avLst/>
            <a:gdLst/>
            <a:ahLst/>
            <a:rect l="l" t="t" r="r" b="b"/>
            <a:pathLst>
              <a:path w="8892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8679" y="1271"/>
                </a:lnTo>
                <a:lnTo>
                  <a:pt x="8679" y="1271"/>
                </a:lnTo>
                <a:cubicBezTo>
                  <a:pt x="8716" y="1271"/>
                  <a:pt x="8753" y="1261"/>
                  <a:pt x="8785" y="1243"/>
                </a:cubicBezTo>
                <a:cubicBezTo>
                  <a:pt x="8817" y="1224"/>
                  <a:pt x="8844" y="1197"/>
                  <a:pt x="8863" y="1165"/>
                </a:cubicBezTo>
                <a:cubicBezTo>
                  <a:pt x="8881" y="1133"/>
                  <a:pt x="8891" y="1096"/>
                  <a:pt x="8891" y="1059"/>
                </a:cubicBezTo>
                <a:lnTo>
                  <a:pt x="8891" y="211"/>
                </a:lnTo>
                <a:lnTo>
                  <a:pt x="8891" y="212"/>
                </a:lnTo>
                <a:lnTo>
                  <a:pt x="8891" y="212"/>
                </a:lnTo>
                <a:cubicBezTo>
                  <a:pt x="8891" y="175"/>
                  <a:pt x="8881" y="138"/>
                  <a:pt x="8863" y="106"/>
                </a:cubicBezTo>
                <a:cubicBezTo>
                  <a:pt x="8844" y="74"/>
                  <a:pt x="8817" y="47"/>
                  <a:pt x="8785" y="28"/>
                </a:cubicBezTo>
                <a:cubicBezTo>
                  <a:pt x="8753" y="10"/>
                  <a:pt x="8716" y="0"/>
                  <a:pt x="8679" y="0"/>
                </a:cubicBezTo>
                <a:lnTo>
                  <a:pt x="211" y="0"/>
                </a:lnTo>
              </a:path>
            </a:pathLst>
          </a:cu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Mengidentifikasi relevansi 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dan pentingnya ide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685800" y="1060200"/>
            <a:ext cx="4798440" cy="3281040"/>
          </a:xfrm>
          <a:prstGeom prst="rect">
            <a:avLst/>
          </a:prstGeom>
          <a:ln>
            <a:noFill/>
          </a:ln>
        </p:spPr>
      </p:pic>
      <p:sp>
        <p:nvSpPr>
          <p:cNvPr id="114" name="CustomShape 6"/>
          <p:cNvSpPr/>
          <p:nvPr/>
        </p:nvSpPr>
        <p:spPr>
          <a:xfrm>
            <a:off x="1256400" y="4800600"/>
            <a:ext cx="262800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Help everyone to </a:t>
            </a:r>
            <a:r>
              <a:rPr b="1" i="1" lang="en-US" sz="1400" spc="-1" strike="noStrike">
                <a:solidFill>
                  <a:srgbClr val="158466"/>
                </a:solidFill>
                <a:latin typeface="Arial"/>
                <a:ea typeface="DejaVu Sans"/>
              </a:rPr>
              <a:t>learn </a:t>
            </a:r>
            <a:r>
              <a:rPr b="1" i="1" lang="en-US" sz="1400" spc="-1" strike="noStrike">
                <a:solidFill>
                  <a:srgbClr val="2a6099"/>
                </a:solidFill>
                <a:latin typeface="Arial"/>
                <a:ea typeface="DejaVu Sans"/>
              </a:rPr>
              <a:t>faster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8" dur="indefinite" restart="never" nodeType="tmRoot">
          <p:childTnLst>
            <p:seq>
              <p:cTn id="99" dur="indefinite" nodeType="mainSeq">
                <p:childTnLst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2020-12-22T12:58:43Z</dcterms:created>
  <dc:creator/>
  <dc:description/>
  <dc:language>en-US</dc:language>
  <cp:lastModifiedBy/>
  <dcterms:modified xsi:type="dcterms:W3CDTF">2021-12-29T19:23:27Z</dcterms:modified>
  <cp:revision>207</cp:revision>
  <dc:subject/>
  <dc:title>Blueprint Plans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</Properties>
</file>